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11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DCCF261-47E6-46DE-A868-9A5259CE81E2}" type="datetimeFigureOut">
              <a:rPr lang="fr-FR" smtClean="0"/>
              <a:t>08/06/2018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792088"/>
          </a:xfrm>
        </p:spPr>
        <p:txBody>
          <a:bodyPr>
            <a:noAutofit/>
          </a:bodyPr>
          <a:lstStyle/>
          <a:p>
            <a:r>
              <a:rPr lang="fr-FR" sz="4800" dirty="0" smtClean="0"/>
              <a:t>A.S.S.N.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560840" cy="1224136"/>
          </a:xfrm>
        </p:spPr>
        <p:txBody>
          <a:bodyPr>
            <a:noAutofit/>
          </a:bodyPr>
          <a:lstStyle/>
          <a:p>
            <a:r>
              <a:rPr lang="fr-FR" sz="2800" dirty="0" smtClean="0"/>
              <a:t>Connaître les règles de base liées à l’hygiène dans un établissement de bains.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6205374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 smtClean="0"/>
              <a:t>D’après le BO n°30 du 23 juillet 2015  - Attestation Scolaire Savoir-Nager</a:t>
            </a:r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2286000" y="242393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dirty="0" smtClean="0"/>
              <a:t>Connaissances et attitudes</a:t>
            </a:r>
            <a:endParaRPr lang="fr-FR" sz="2800" dirty="0"/>
          </a:p>
        </p:txBody>
      </p:sp>
      <p:pic>
        <p:nvPicPr>
          <p:cNvPr id="1026" name="Image 2" descr="Description : dsden_77_ve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628650"/>
            <a:ext cx="1524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6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Connaître les règles de base </a:t>
            </a:r>
            <a:br>
              <a:rPr lang="fr-FR" dirty="0" smtClean="0"/>
            </a:br>
            <a:r>
              <a:rPr lang="fr-FR" dirty="0" smtClean="0"/>
              <a:t>liées à l’hygiène.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1849448"/>
            <a:ext cx="5149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O</a:t>
            </a:r>
            <a:r>
              <a:rPr lang="fr-FR" sz="2000" b="1" dirty="0" smtClean="0"/>
              <a:t>n </a:t>
            </a:r>
            <a:r>
              <a:rPr lang="fr-FR" sz="2000" b="1" dirty="0"/>
              <a:t>doit porter certains équipements : </a:t>
            </a:r>
            <a:endParaRPr lang="fr-FR" sz="2000" b="1" dirty="0" smtClean="0"/>
          </a:p>
        </p:txBody>
      </p:sp>
      <p:pic>
        <p:nvPicPr>
          <p:cNvPr id="8" name="il_fi" descr="Afficher l'image d'origin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17" y="3178482"/>
            <a:ext cx="1577340" cy="157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l_fi" descr="Afficher l'image d'origin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806"/>
            <a:ext cx="114808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593107" y="2774481"/>
            <a:ext cx="259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Un bonnet </a:t>
            </a:r>
            <a:r>
              <a:rPr lang="fr-FR" sz="2400" dirty="0"/>
              <a:t>de </a:t>
            </a:r>
            <a:r>
              <a:rPr lang="fr-FR" sz="2400" dirty="0" smtClean="0"/>
              <a:t>bain</a:t>
            </a:r>
            <a:endParaRPr lang="fr-FR" sz="2400" dirty="0"/>
          </a:p>
        </p:txBody>
      </p:sp>
      <p:pic>
        <p:nvPicPr>
          <p:cNvPr id="18" name="il_fi" descr="Afficher l'image d'origin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6" y="2395013"/>
            <a:ext cx="1344168" cy="134416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/>
          <p:cNvSpPr/>
          <p:nvPr/>
        </p:nvSpPr>
        <p:spPr>
          <a:xfrm>
            <a:off x="581606" y="4566319"/>
            <a:ext cx="4232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Pourquoi </a:t>
            </a:r>
            <a:r>
              <a:rPr lang="fr-FR" sz="2400" dirty="0"/>
              <a:t>mettre un bonnet </a:t>
            </a:r>
            <a:r>
              <a:rPr lang="fr-FR" sz="2400" dirty="0" smtClean="0"/>
              <a:t>? 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3475363" y="5157192"/>
            <a:ext cx="4896544" cy="132343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Cela évite de laisser des cheveux dans l’eau et des parasites (poux).</a:t>
            </a:r>
          </a:p>
          <a:p>
            <a:r>
              <a:rPr lang="fr-FR" sz="2000" dirty="0" smtClean="0"/>
              <a:t>Cela permet aussi d’avoir les cheveux plus au sec.</a:t>
            </a:r>
          </a:p>
        </p:txBody>
      </p:sp>
    </p:spTree>
    <p:extLst>
      <p:ext uri="{BB962C8B-B14F-4D97-AF65-F5344CB8AC3E}">
        <p14:creationId xmlns:p14="http://schemas.microsoft.com/office/powerpoint/2010/main" val="284483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Connaître les règles de base </a:t>
            </a:r>
            <a:br>
              <a:rPr lang="fr-FR" dirty="0" smtClean="0"/>
            </a:br>
            <a:r>
              <a:rPr lang="fr-FR" dirty="0" smtClean="0"/>
              <a:t>liées à l’hygiène. (2)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67544" y="2636912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Un maillot </a:t>
            </a:r>
            <a:r>
              <a:rPr lang="fr-FR" sz="2400" dirty="0"/>
              <a:t>de bain </a:t>
            </a:r>
            <a:r>
              <a:rPr lang="fr-FR" sz="2400" dirty="0" smtClean="0"/>
              <a:t>autorisé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467544" y="1849448"/>
            <a:ext cx="5149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O</a:t>
            </a:r>
            <a:r>
              <a:rPr lang="fr-FR" sz="2000" b="1" dirty="0" smtClean="0"/>
              <a:t>n </a:t>
            </a:r>
            <a:r>
              <a:rPr lang="fr-FR" sz="2000" b="1" dirty="0"/>
              <a:t>doit porter certains équipements : </a:t>
            </a:r>
            <a:endParaRPr lang="fr-FR" sz="2000" b="1" dirty="0" smtClean="0"/>
          </a:p>
        </p:txBody>
      </p:sp>
      <p:pic>
        <p:nvPicPr>
          <p:cNvPr id="9" name="il_fi" descr="Afficher l'image d'ori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513" y="2408787"/>
            <a:ext cx="2332355" cy="117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l_fi" descr="Afficher l'image d'origin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444" y="3537327"/>
            <a:ext cx="960755" cy="960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C:\Users\IA77\Desktop\CPD JPH\NATATION\ASSN outils pour PE\images\maillot boxe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513" y="3586353"/>
            <a:ext cx="1353185" cy="1353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l_fi" descr="Afficher l'image d'origin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56340"/>
            <a:ext cx="1522730" cy="152273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/>
          <p:cNvSpPr/>
          <p:nvPr/>
        </p:nvSpPr>
        <p:spPr>
          <a:xfrm>
            <a:off x="617357" y="4916665"/>
            <a:ext cx="28310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Décris les types de maillots de bain autorisés. </a:t>
            </a:r>
            <a:endParaRPr lang="fr-FR" sz="2400" dirty="0"/>
          </a:p>
        </p:txBody>
      </p:sp>
      <p:sp>
        <p:nvSpPr>
          <p:cNvPr id="14" name="Rectangle 13"/>
          <p:cNvSpPr/>
          <p:nvPr/>
        </p:nvSpPr>
        <p:spPr>
          <a:xfrm>
            <a:off x="3526580" y="4948997"/>
            <a:ext cx="4896544" cy="101566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Pour les garçons, des maillots courts qui ne peuvent pas servir de short en dehors de la piscine.</a:t>
            </a:r>
          </a:p>
        </p:txBody>
      </p:sp>
    </p:spTree>
    <p:extLst>
      <p:ext uri="{BB962C8B-B14F-4D97-AF65-F5344CB8AC3E}">
        <p14:creationId xmlns:p14="http://schemas.microsoft.com/office/powerpoint/2010/main" val="55920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</a:t>
            </a:r>
            <a:r>
              <a:rPr lang="fr-FR" dirty="0" smtClean="0"/>
              <a:t>l’hygiène. (</a:t>
            </a:r>
            <a:r>
              <a:rPr lang="fr-FR" dirty="0"/>
              <a:t>3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89355" y="494116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Décris chaque étape avant de se rendre au bord du bassin.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7544" y="184944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O</a:t>
            </a:r>
            <a:r>
              <a:rPr lang="fr-FR" sz="2000" b="1" dirty="0" smtClean="0"/>
              <a:t>n </a:t>
            </a:r>
            <a:r>
              <a:rPr lang="fr-FR" sz="2000" b="1" dirty="0"/>
              <a:t>doit aussi respecter des étapes quand on arrive à la piscine pour se rendre au bord du bassin</a:t>
            </a:r>
            <a:r>
              <a:rPr lang="fr-FR" sz="2000" b="1" dirty="0" smtClean="0"/>
              <a:t>.</a:t>
            </a:r>
            <a:endParaRPr lang="fr-FR" sz="2000" b="1" dirty="0"/>
          </a:p>
        </p:txBody>
      </p:sp>
      <p:pic>
        <p:nvPicPr>
          <p:cNvPr id="10" name="il_fi" descr="Afficher l'image d'origin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80526"/>
            <a:ext cx="1709420" cy="1281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a_la_piscine_0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78" y="2708920"/>
            <a:ext cx="1565910" cy="2091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C:\Users\IA77\Desktop\CPD JPH\NATATION\ASSN outils pour PE\images\douche piscine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454" y="2759876"/>
            <a:ext cx="2030095" cy="1522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l_fi" descr="Afficher l'image d'origin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805" y="3020852"/>
            <a:ext cx="1815541" cy="121203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359532" y="5589240"/>
            <a:ext cx="8136904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 smtClean="0"/>
              <a:t>Enlever ses chaussures avant d’entrer dans les vestiaires, se changer dans les vestiaires, passer sous la douche, traverser le pédiluve en marchant.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9566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</a:t>
            </a:r>
            <a:r>
              <a:rPr lang="fr-FR" dirty="0" smtClean="0"/>
              <a:t>l’hygiène. (</a:t>
            </a:r>
            <a:r>
              <a:rPr lang="fr-FR" dirty="0"/>
              <a:t>4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67411" y="177281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Sur ces deux photos, est-ce que tous les élèves sont bien « équipés » </a:t>
            </a:r>
            <a:r>
              <a:rPr lang="fr-FR" sz="2400" dirty="0" smtClean="0"/>
              <a:t>? </a:t>
            </a:r>
            <a:endParaRPr lang="fr-FR" sz="2400" dirty="0"/>
          </a:p>
        </p:txBody>
      </p:sp>
      <p:pic>
        <p:nvPicPr>
          <p:cNvPr id="6" name="Image 5" descr="C:\Users\IA77\Desktop\CPD JPH\NATATION\ASSN outils pour PE\images\bonnets bai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38379"/>
            <a:ext cx="2440305" cy="1626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C:\Users\IA77\Desktop\CPD JPH\NATATION\ASSN outils pour PE\images\bonnet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229" y="2937353"/>
            <a:ext cx="2573655" cy="17202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4283968" y="4903584"/>
            <a:ext cx="3973431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Non, 2 </a:t>
            </a:r>
            <a:r>
              <a:rPr lang="fr-FR" sz="2000" dirty="0"/>
              <a:t>élèves n’ont pas de </a:t>
            </a:r>
            <a:r>
              <a:rPr lang="fr-FR" sz="2000" dirty="0" smtClean="0"/>
              <a:t>bonnet </a:t>
            </a:r>
            <a:r>
              <a:rPr lang="fr-FR" sz="2000" dirty="0"/>
              <a:t>de bain. Leurs maillots de bain sont autorisés.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933942" y="2910104"/>
            <a:ext cx="3206009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Oui, ils ont tous un bonnet et un maillot autorisé.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9633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</a:t>
            </a:r>
            <a:r>
              <a:rPr lang="fr-FR" dirty="0" smtClean="0"/>
              <a:t>l’hygiène. (</a:t>
            </a:r>
            <a:r>
              <a:rPr lang="fr-FR" dirty="0"/>
              <a:t>5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22944" y="1812196"/>
            <a:ext cx="4869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Quels sont les maillots autorisés ? </a:t>
            </a:r>
            <a:endParaRPr lang="fr-FR" dirty="0"/>
          </a:p>
        </p:txBody>
      </p:sp>
      <p:pic>
        <p:nvPicPr>
          <p:cNvPr id="7" name="il_fi" descr="Afficher l'image d'origin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45672"/>
            <a:ext cx="1216660" cy="1216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l_fi" descr="Afficher l'image d'origin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707" y="2845672"/>
            <a:ext cx="1904365" cy="1904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l_fi" descr="Afficher l'image d'origin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99760"/>
            <a:ext cx="1666240" cy="166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l_fi" descr="Afficher l'image d'origin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81128"/>
            <a:ext cx="1522730" cy="1522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l_fi" descr="Afficher l'image d'origin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08971"/>
            <a:ext cx="960755" cy="9607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lipse 2"/>
          <p:cNvSpPr/>
          <p:nvPr/>
        </p:nvSpPr>
        <p:spPr>
          <a:xfrm>
            <a:off x="787842" y="2605267"/>
            <a:ext cx="1728192" cy="16974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587515" y="4302736"/>
            <a:ext cx="1728192" cy="16974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117341" y="4340613"/>
            <a:ext cx="1728192" cy="16974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8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</a:t>
            </a:r>
            <a:r>
              <a:rPr lang="fr-FR" dirty="0" smtClean="0"/>
              <a:t>l’hygiène. (6)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67411" y="2003648"/>
            <a:ext cx="6840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Dis dans quel ordre il faudrait placer ces photos.</a:t>
            </a:r>
            <a:endParaRPr lang="fr-FR" sz="2400" dirty="0"/>
          </a:p>
          <a:p>
            <a:r>
              <a:rPr lang="fr-FR" sz="2400" dirty="0" smtClean="0"/>
              <a:t>Explique ce qu’il faut faire à chaque étape. </a:t>
            </a:r>
            <a:endParaRPr lang="fr-FR" sz="2400" dirty="0"/>
          </a:p>
        </p:txBody>
      </p:sp>
      <p:pic>
        <p:nvPicPr>
          <p:cNvPr id="10" name="Image 9" descr="C:\Users\IA77\Desktop\CPD JPH\NATATION\ASSN outils pour PE\images\douche collective pisc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2" y="3262179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C:\Users\IA77\Desktop\CPD JPH\NATATION\ASSN outils pour PE\images\pediluv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62546"/>
            <a:ext cx="1569085" cy="1047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l_fi" descr="Afficher l'image d'origin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15" y="3335530"/>
            <a:ext cx="304800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611560" y="5877272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Quelle </a:t>
            </a:r>
            <a:r>
              <a:rPr lang="fr-FR" sz="2400" dirty="0"/>
              <a:t>étape manque-t-il ? </a:t>
            </a:r>
            <a:endParaRPr lang="fr-FR" sz="24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8213481" y="4261760"/>
            <a:ext cx="390834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1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2715084" y="4684991"/>
            <a:ext cx="390834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2</a:t>
            </a:r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14147" y="4326070"/>
            <a:ext cx="390834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3</a:t>
            </a:r>
            <a:endParaRPr lang="fr-FR" sz="2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385246" y="5877020"/>
            <a:ext cx="4023651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Déposer les chaussures à l’entrée.</a:t>
            </a:r>
            <a:endParaRPr lang="fr-FR" sz="2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732241" y="4909974"/>
            <a:ext cx="1676658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vestiaires.</a:t>
            </a:r>
            <a:endParaRPr lang="fr-FR" sz="2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233844" y="5261091"/>
            <a:ext cx="1676658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douches.</a:t>
            </a:r>
            <a:endParaRPr lang="fr-FR" sz="2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484401" y="4927525"/>
            <a:ext cx="1525164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pédiluve.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5559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</a:t>
            </a:r>
            <a:r>
              <a:rPr lang="fr-FR" dirty="0" smtClean="0"/>
              <a:t>l’hygiène. </a:t>
            </a:r>
            <a:r>
              <a:rPr lang="fr-FR" smtClean="0"/>
              <a:t>(7)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67411" y="1570519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O</a:t>
            </a:r>
            <a:r>
              <a:rPr lang="fr-FR" sz="2400" dirty="0" smtClean="0"/>
              <a:t>n </a:t>
            </a:r>
            <a:r>
              <a:rPr lang="fr-FR" sz="2400" dirty="0"/>
              <a:t>doit adopter certains comportements quand on est sur le bord du bassin ou dans l’eau : ne pas uriner, éviter de vomir, ne pas manger, </a:t>
            </a:r>
            <a:r>
              <a:rPr lang="fr-FR" sz="2400" dirty="0" smtClean="0"/>
              <a:t>ne pas marcher en chaussures, sortir </a:t>
            </a:r>
            <a:r>
              <a:rPr lang="fr-FR" sz="2400" dirty="0"/>
              <a:t>de l’eau quand on est blessé.</a:t>
            </a:r>
          </a:p>
        </p:txBody>
      </p:sp>
      <p:pic>
        <p:nvPicPr>
          <p:cNvPr id="8" name="Image 7" descr="http://img.over-blog-kiwi.com/1/33/47/45/20150528/ob_8b31a0_regles-securi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51" y="3110126"/>
            <a:ext cx="5040560" cy="35787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6372200" y="4619744"/>
            <a:ext cx="2519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/>
              <a:t>Dans le dessin ci-contre, 4 règles d’hygiène ne sont pas respectées. Lesquelles ? </a:t>
            </a:r>
            <a:endParaRPr lang="fr-FR" sz="2400" dirty="0"/>
          </a:p>
        </p:txBody>
      </p:sp>
      <p:sp>
        <p:nvSpPr>
          <p:cNvPr id="13" name="Ellipse 12"/>
          <p:cNvSpPr/>
          <p:nvPr/>
        </p:nvSpPr>
        <p:spPr>
          <a:xfrm>
            <a:off x="2123728" y="5265858"/>
            <a:ext cx="792088" cy="7554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2627784" y="2355349"/>
            <a:ext cx="2088232" cy="291050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463854" y="2355349"/>
            <a:ext cx="154830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1115616" y="4827131"/>
            <a:ext cx="720080" cy="690101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403648" y="2708920"/>
            <a:ext cx="188676" cy="210169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75423" y="2710536"/>
            <a:ext cx="1764329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6588224" y="3213638"/>
            <a:ext cx="1440160" cy="1111212"/>
          </a:xfrm>
          <a:prstGeom prst="ellipse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6600"/>
                </a:solidFill>
              </a:rPr>
              <a:t>Passer dans le pédiluve</a:t>
            </a:r>
            <a:endParaRPr lang="fr-FR" dirty="0">
              <a:solidFill>
                <a:srgbClr val="FF6600"/>
              </a:solidFill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 flipH="1">
            <a:off x="3671900" y="2710536"/>
            <a:ext cx="1836204" cy="280669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27784" y="2708920"/>
            <a:ext cx="3744416" cy="323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3185846" y="5589240"/>
            <a:ext cx="972108" cy="86409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3851920" y="3962169"/>
            <a:ext cx="2772174" cy="0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5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21" grpId="0" animBg="1"/>
      <p:bldP spid="26" grpId="0" animBg="1"/>
      <p:bldP spid="2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166</TotalTime>
  <Words>325</Words>
  <Application>Microsoft Office PowerPoint</Application>
  <PresentationFormat>Affichage à l'écran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Vagues</vt:lpstr>
      <vt:lpstr>A.S.S.N.</vt:lpstr>
      <vt:lpstr>Connaître les règles de base  liées à l’hygiène.</vt:lpstr>
      <vt:lpstr>Connaître les règles de base  liées à l’hygiène. (2)</vt:lpstr>
      <vt:lpstr>Connaître les règles de base  liées à l’hygiène. (3)</vt:lpstr>
      <vt:lpstr>Connaître les règles de base  liées à l’hygiène. (4)</vt:lpstr>
      <vt:lpstr>Connaître les règles de base  liées à l’hygiène. (5)</vt:lpstr>
      <vt:lpstr>Connaître les règles de base  liées à l’hygiène. (6)</vt:lpstr>
      <vt:lpstr>Connaître les règles de base  liées à l’hygiène. (7)</vt:lpstr>
    </vt:vector>
  </TitlesOfParts>
  <Company>DSDEN77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A.S.S.N.</dc:title>
  <dc:creator>DSDEN77</dc:creator>
  <cp:lastModifiedBy>lklajnbaum</cp:lastModifiedBy>
  <cp:revision>24</cp:revision>
  <dcterms:created xsi:type="dcterms:W3CDTF">2016-02-01T09:52:08Z</dcterms:created>
  <dcterms:modified xsi:type="dcterms:W3CDTF">2018-06-08T08:55:46Z</dcterms:modified>
</cp:coreProperties>
</file>